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9" r:id="rId2"/>
  </p:sldMasterIdLst>
  <p:notesMasterIdLst>
    <p:notesMasterId r:id="rId11"/>
  </p:notesMasterIdLst>
  <p:handoutMasterIdLst>
    <p:handoutMasterId r:id="rId12"/>
  </p:handoutMasterIdLst>
  <p:sldIdLst>
    <p:sldId id="617" r:id="rId3"/>
    <p:sldId id="623" r:id="rId4"/>
    <p:sldId id="625" r:id="rId5"/>
    <p:sldId id="621" r:id="rId6"/>
    <p:sldId id="619" r:id="rId7"/>
    <p:sldId id="620" r:id="rId8"/>
    <p:sldId id="622" r:id="rId9"/>
    <p:sldId id="62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255"/>
    <a:srgbClr val="96D6E4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7" autoAdjust="0"/>
    <p:restoredTop sz="92007" autoAdjust="0"/>
  </p:normalViewPr>
  <p:slideViewPr>
    <p:cSldViewPr>
      <p:cViewPr>
        <p:scale>
          <a:sx n="100" d="100"/>
          <a:sy n="100" d="100"/>
        </p:scale>
        <p:origin x="-1734" y="-360"/>
      </p:cViewPr>
      <p:guideLst>
        <p:guide orient="horz" pos="4319"/>
        <p:guide pos="23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users\henry\Aquantis\Dynamics%20Model\DCAB\Passive%20Depth%20Control%20Sudy%20Results%203-21-213\allcal2-base2.xlsm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1\users\henry\Aquantis\Dynamics%20Model\Pitch%20Stability%20-%20CG_CB%20Offset%20v7%20(4-19-2013).xlsm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1\users\henry\Aquantis\Dynamics%20Model\Pitch%20Stability%20-%20CG_CB%20Offset%20v7%20(4-19-2013).xlsm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1\users\henry\Aquantis\Dynamics%20Model\Pitch%20Stability%20-%20CG_CB%20Offset%20v7%20(4-19-2013).xlsm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users\henry\Aquantis\Hydrodynamic%20Analysis\WT_Perf\Rotor%20Design%20-%20Aquantis\MKH_45.5m_8tsr_30Thick(shutdown3.2)v2.ou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Flow Speeds at Various Shear Magnitudes</a:t>
            </a:r>
            <a:endParaRPr lang="en-US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1820453693288339"/>
          <c:y val="0.13427252430073164"/>
          <c:w val="0.69322984626921635"/>
          <c:h val="0.69368954102132185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'[allcal2-base2.xlsm]avg'!$BD$3</c:f>
              <c:strCache>
                <c:ptCount val="1"/>
                <c:pt idx="0">
                  <c:v>-0.002</c:v>
                </c:pt>
              </c:strCache>
            </c:strRef>
          </c:tx>
          <c:marker>
            <c:symbol val="none"/>
          </c:marker>
          <c:xVal>
            <c:numRef>
              <c:f>'[allcal2-base2.xlsm]avg'!$BB$3:$BB$7</c:f>
              <c:numCache>
                <c:formatCode>General</c:formatCode>
                <c:ptCount val="5"/>
                <c:pt idx="0">
                  <c:v>1.4</c:v>
                </c:pt>
                <c:pt idx="1">
                  <c:v>1.6</c:v>
                </c:pt>
                <c:pt idx="2">
                  <c:v>1.8</c:v>
                </c:pt>
                <c:pt idx="3">
                  <c:v>2.1</c:v>
                </c:pt>
                <c:pt idx="4">
                  <c:v>2.4</c:v>
                </c:pt>
              </c:numCache>
            </c:numRef>
          </c:xVal>
          <c:yVal>
            <c:numRef>
              <c:f>'[allcal2-base2.xlsm]avg'!$BE$3:$BE$7</c:f>
              <c:numCache>
                <c:formatCode>General</c:formatCode>
                <c:ptCount val="5"/>
                <c:pt idx="0">
                  <c:v>1.3197840000000001</c:v>
                </c:pt>
                <c:pt idx="1">
                  <c:v>1.536192</c:v>
                </c:pt>
                <c:pt idx="2">
                  <c:v>1.7465040000000003</c:v>
                </c:pt>
                <c:pt idx="3">
                  <c:v>2.0970240000000002</c:v>
                </c:pt>
                <c:pt idx="4">
                  <c:v>2.5298400000000005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'[allcal2-base2.xlsm]avg'!$BD$8</c:f>
              <c:strCache>
                <c:ptCount val="1"/>
                <c:pt idx="0">
                  <c:v>0.000</c:v>
                </c:pt>
              </c:strCache>
            </c:strRef>
          </c:tx>
          <c:marker>
            <c:symbol val="none"/>
          </c:marker>
          <c:xVal>
            <c:numRef>
              <c:f>'[allcal2-base2.xlsm]avg'!$BB$8:$BB$12</c:f>
              <c:numCache>
                <c:formatCode>General</c:formatCode>
                <c:ptCount val="5"/>
                <c:pt idx="0">
                  <c:v>1.4</c:v>
                </c:pt>
                <c:pt idx="1">
                  <c:v>1.6</c:v>
                </c:pt>
                <c:pt idx="2">
                  <c:v>1.8</c:v>
                </c:pt>
                <c:pt idx="3">
                  <c:v>2.1</c:v>
                </c:pt>
                <c:pt idx="4">
                  <c:v>2.4</c:v>
                </c:pt>
              </c:numCache>
            </c:numRef>
          </c:xVal>
          <c:yVal>
            <c:numRef>
              <c:f>'[allcal2-base2.xlsm]avg'!$BE$8:$BE$12</c:f>
              <c:numCache>
                <c:formatCode>General</c:formatCode>
                <c:ptCount val="5"/>
                <c:pt idx="0">
                  <c:v>1.3746480000000001</c:v>
                </c:pt>
                <c:pt idx="1">
                  <c:v>1.5819120000000002</c:v>
                </c:pt>
                <c:pt idx="2">
                  <c:v>1.7891760000000001</c:v>
                </c:pt>
                <c:pt idx="3">
                  <c:v>2.0909280000000003</c:v>
                </c:pt>
                <c:pt idx="4">
                  <c:v>2.3957280000000001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'[allcal2-base2.xlsm]avg'!$BD$13</c:f>
              <c:strCache>
                <c:ptCount val="1"/>
                <c:pt idx="0">
                  <c:v>0.002</c:v>
                </c:pt>
              </c:strCache>
            </c:strRef>
          </c:tx>
          <c:marker>
            <c:symbol val="none"/>
          </c:marker>
          <c:xVal>
            <c:numRef>
              <c:f>'[allcal2-base2.xlsm]avg'!$BB$13:$BB$17</c:f>
              <c:numCache>
                <c:formatCode>General</c:formatCode>
                <c:ptCount val="5"/>
                <c:pt idx="0">
                  <c:v>1.4</c:v>
                </c:pt>
                <c:pt idx="1">
                  <c:v>1.6</c:v>
                </c:pt>
                <c:pt idx="2">
                  <c:v>1.8</c:v>
                </c:pt>
                <c:pt idx="3">
                  <c:v>2.1</c:v>
                </c:pt>
                <c:pt idx="4">
                  <c:v>2.4</c:v>
                </c:pt>
              </c:numCache>
            </c:numRef>
          </c:xVal>
          <c:yVal>
            <c:numRef>
              <c:f>'[allcal2-base2.xlsm]avg'!$BE$13:$BE$17</c:f>
              <c:numCache>
                <c:formatCode>General</c:formatCode>
                <c:ptCount val="5"/>
                <c:pt idx="0">
                  <c:v>1.4173200000000001</c:v>
                </c:pt>
                <c:pt idx="1">
                  <c:v>1.6184879999999999</c:v>
                </c:pt>
                <c:pt idx="2">
                  <c:v>1.795272</c:v>
                </c:pt>
                <c:pt idx="3">
                  <c:v>2.0147280000000003</c:v>
                </c:pt>
                <c:pt idx="4">
                  <c:v>2.2341839999999999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'[allcal2-base2.xlsm]avg'!$BD$18</c:f>
              <c:strCache>
                <c:ptCount val="1"/>
                <c:pt idx="0">
                  <c:v>0.004</c:v>
                </c:pt>
              </c:strCache>
            </c:strRef>
          </c:tx>
          <c:marker>
            <c:symbol val="none"/>
          </c:marker>
          <c:xVal>
            <c:numRef>
              <c:f>'[allcal2-base2.xlsm]avg'!$BB$18:$BB$22</c:f>
              <c:numCache>
                <c:formatCode>General</c:formatCode>
                <c:ptCount val="5"/>
                <c:pt idx="0">
                  <c:v>1.4</c:v>
                </c:pt>
                <c:pt idx="1">
                  <c:v>1.6</c:v>
                </c:pt>
                <c:pt idx="2">
                  <c:v>1.8</c:v>
                </c:pt>
                <c:pt idx="3">
                  <c:v>2.1</c:v>
                </c:pt>
                <c:pt idx="4">
                  <c:v>2.4</c:v>
                </c:pt>
              </c:numCache>
            </c:numRef>
          </c:xVal>
          <c:yVal>
            <c:numRef>
              <c:f>'[allcal2-base2.xlsm]avg'!$BE$18:$BE$22</c:f>
              <c:numCache>
                <c:formatCode>General</c:formatCode>
                <c:ptCount val="5"/>
                <c:pt idx="0">
                  <c:v>1.4508479999999999</c:v>
                </c:pt>
                <c:pt idx="1">
                  <c:v>1.624584</c:v>
                </c:pt>
                <c:pt idx="2">
                  <c:v>1.7526000000000002</c:v>
                </c:pt>
                <c:pt idx="3">
                  <c:v>1.908048</c:v>
                </c:pt>
                <c:pt idx="4">
                  <c:v>2.0665440000000004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'[allcal2-base2.xlsm]avg'!$BD$23</c:f>
              <c:strCache>
                <c:ptCount val="1"/>
                <c:pt idx="0">
                  <c:v>0.006</c:v>
                </c:pt>
              </c:strCache>
            </c:strRef>
          </c:tx>
          <c:marker>
            <c:symbol val="none"/>
          </c:marker>
          <c:xVal>
            <c:numRef>
              <c:f>'[allcal2-base2.xlsm]avg'!$BB$23:$BB$27</c:f>
              <c:numCache>
                <c:formatCode>General</c:formatCode>
                <c:ptCount val="5"/>
                <c:pt idx="0">
                  <c:v>1.4</c:v>
                </c:pt>
                <c:pt idx="1">
                  <c:v>1.6</c:v>
                </c:pt>
                <c:pt idx="2">
                  <c:v>1.8</c:v>
                </c:pt>
                <c:pt idx="3">
                  <c:v>2.1</c:v>
                </c:pt>
                <c:pt idx="4">
                  <c:v>2.4</c:v>
                </c:pt>
              </c:numCache>
            </c:numRef>
          </c:xVal>
          <c:yVal>
            <c:numRef>
              <c:f>'[allcal2-base2.xlsm]avg'!$BE$23:$BE$27</c:f>
              <c:numCache>
                <c:formatCode>General</c:formatCode>
                <c:ptCount val="5"/>
                <c:pt idx="0">
                  <c:v>1.4630400000000001</c:v>
                </c:pt>
                <c:pt idx="1">
                  <c:v>1.591056</c:v>
                </c:pt>
                <c:pt idx="2">
                  <c:v>1.6794480000000001</c:v>
                </c:pt>
                <c:pt idx="3">
                  <c:v>1.792224</c:v>
                </c:pt>
                <c:pt idx="4">
                  <c:v>1.908048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'[allcal2-base2.xlsm]avg'!$BD$28</c:f>
              <c:strCache>
                <c:ptCount val="1"/>
                <c:pt idx="0">
                  <c:v>0.008</c:v>
                </c:pt>
              </c:strCache>
            </c:strRef>
          </c:tx>
          <c:marker>
            <c:symbol val="none"/>
          </c:marker>
          <c:xVal>
            <c:numRef>
              <c:f>'[allcal2-base2.xlsm]avg'!$BB$28:$BB$32</c:f>
              <c:numCache>
                <c:formatCode>General</c:formatCode>
                <c:ptCount val="5"/>
                <c:pt idx="0">
                  <c:v>1.4</c:v>
                </c:pt>
                <c:pt idx="1">
                  <c:v>1.6</c:v>
                </c:pt>
                <c:pt idx="2">
                  <c:v>1.8</c:v>
                </c:pt>
                <c:pt idx="3">
                  <c:v>2.1</c:v>
                </c:pt>
                <c:pt idx="4">
                  <c:v>2.4</c:v>
                </c:pt>
              </c:numCache>
            </c:numRef>
          </c:xVal>
          <c:yVal>
            <c:numRef>
              <c:f>'[allcal2-base2.xlsm]avg'!$BE$28:$BE$32</c:f>
              <c:numCache>
                <c:formatCode>General</c:formatCode>
                <c:ptCount val="5"/>
                <c:pt idx="0">
                  <c:v>1.4417040000000001</c:v>
                </c:pt>
                <c:pt idx="1">
                  <c:v>1.527048</c:v>
                </c:pt>
                <c:pt idx="2">
                  <c:v>1.591056</c:v>
                </c:pt>
                <c:pt idx="3">
                  <c:v>1.6733520000000002</c:v>
                </c:pt>
                <c:pt idx="4">
                  <c:v>1.758696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928384"/>
        <c:axId val="162702464"/>
      </c:scatterChart>
      <c:valAx>
        <c:axId val="166928384"/>
        <c:scaling>
          <c:orientation val="minMax"/>
          <c:max val="2.4"/>
          <c:min val="1.4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Flow Speed at 70m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2702464"/>
        <c:crosses val="autoZero"/>
        <c:crossBetween val="midCat"/>
        <c:majorUnit val="0.1"/>
        <c:minorUnit val="0.1"/>
      </c:valAx>
      <c:valAx>
        <c:axId val="162702464"/>
        <c:scaling>
          <c:orientation val="minMax"/>
          <c:max val="2.5"/>
          <c:min val="1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Flow Speed at Rotors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6928384"/>
        <c:crosses val="autoZero"/>
        <c:crossBetween val="midCat"/>
        <c:majorUnit val="0.1"/>
        <c:minorUnit val="0.1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7502405949256346E-2"/>
          <c:y val="3.9687291099336441E-2"/>
          <c:w val="0.86785870516185482"/>
          <c:h val="0.68000367086981273"/>
        </c:manualLayout>
      </c:layout>
      <c:scatterChart>
        <c:scatterStyle val="lineMarker"/>
        <c:varyColors val="0"/>
        <c:ser>
          <c:idx val="0"/>
          <c:order val="0"/>
          <c:tx>
            <c:strRef>
              <c:f>'-10deg'!$B$3</c:f>
              <c:strCache>
                <c:ptCount val="1"/>
                <c:pt idx="0">
                  <c:v>CG - Both Nacelles</c:v>
                </c:pt>
              </c:strCache>
            </c:strRef>
          </c:tx>
          <c:spPr>
            <a:ln w="28575">
              <a:noFill/>
            </a:ln>
          </c:spPr>
          <c:xVal>
            <c:numRef>
              <c:f>'-10deg'!$C$3</c:f>
              <c:numCache>
                <c:formatCode>0.000</c:formatCode>
                <c:ptCount val="1"/>
                <c:pt idx="0">
                  <c:v>6.9320000000000004</c:v>
                </c:pt>
              </c:numCache>
            </c:numRef>
          </c:xVal>
          <c:yVal>
            <c:numRef>
              <c:f>'-10deg'!$H$43</c:f>
              <c:numCache>
                <c:formatCode>0.0</c:formatCode>
                <c:ptCount val="1"/>
                <c:pt idx="0">
                  <c:v>-0.16500000000000001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'-10deg'!$B$4</c:f>
              <c:strCache>
                <c:ptCount val="1"/>
                <c:pt idx="0">
                  <c:v>CB - Both Nacelles</c:v>
                </c:pt>
              </c:strCache>
            </c:strRef>
          </c:tx>
          <c:spPr>
            <a:ln w="28575">
              <a:noFill/>
            </a:ln>
          </c:spPr>
          <c:xVal>
            <c:numRef>
              <c:f>'-10deg'!$C$4</c:f>
              <c:numCache>
                <c:formatCode>0.000</c:formatCode>
                <c:ptCount val="1"/>
                <c:pt idx="0">
                  <c:v>7.7610000000000001</c:v>
                </c:pt>
              </c:numCache>
            </c:numRef>
          </c:xVal>
          <c:yVal>
            <c:numRef>
              <c:f>'-10deg'!$H$44</c:f>
              <c:numCache>
                <c:formatCode>0.0</c:formatCode>
                <c:ptCount val="1"/>
                <c:pt idx="0">
                  <c:v>-1.7999999999999999E-2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'-10deg'!$B$5</c:f>
              <c:strCache>
                <c:ptCount val="1"/>
                <c:pt idx="0">
                  <c:v>Front Mooring Line</c:v>
                </c:pt>
              </c:strCache>
            </c:strRef>
          </c:tx>
          <c:spPr>
            <a:ln w="28575">
              <a:noFill/>
            </a:ln>
          </c:spPr>
          <c:xVal>
            <c:numRef>
              <c:f>'-10deg'!$C$5</c:f>
              <c:numCache>
                <c:formatCode>0.000</c:formatCode>
                <c:ptCount val="1"/>
                <c:pt idx="0">
                  <c:v>17.600000000000001</c:v>
                </c:pt>
              </c:numCache>
            </c:numRef>
          </c:xVal>
          <c:yVal>
            <c:numRef>
              <c:f>'-10deg'!$H$45</c:f>
              <c:numCache>
                <c:formatCode>0.0</c:formatCode>
                <c:ptCount val="1"/>
                <c:pt idx="0">
                  <c:v>-2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'-10deg'!$B$6</c:f>
              <c:strCache>
                <c:ptCount val="1"/>
                <c:pt idx="0">
                  <c:v>Vertical Mooring Line</c:v>
                </c:pt>
              </c:strCache>
            </c:strRef>
          </c:tx>
          <c:spPr>
            <a:ln w="28575">
              <a:noFill/>
            </a:ln>
          </c:spPr>
          <c:xVal>
            <c:numRef>
              <c:f>'-10deg'!$C$6</c:f>
              <c:numCache>
                <c:formatCode>0.000</c:formatCode>
                <c:ptCount val="1"/>
                <c:pt idx="0">
                  <c:v>11.5</c:v>
                </c:pt>
              </c:numCache>
            </c:numRef>
          </c:xVal>
          <c:yVal>
            <c:numRef>
              <c:f>'-10deg'!$H$46</c:f>
              <c:numCache>
                <c:formatCode>0.0</c:formatCode>
                <c:ptCount val="1"/>
                <c:pt idx="0">
                  <c:v>-2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'-10deg'!$B$7</c:f>
              <c:strCache>
                <c:ptCount val="1"/>
                <c:pt idx="0">
                  <c:v>Rotor Thrust &amp; Moments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</c:marker>
          <c:xVal>
            <c:numRef>
              <c:f>'-10deg'!$C$7</c:f>
              <c:numCache>
                <c:formatCode>0.000</c:formatCode>
                <c:ptCount val="1"/>
                <c:pt idx="0">
                  <c:v>0</c:v>
                </c:pt>
              </c:numCache>
            </c:numRef>
          </c:xVal>
          <c:yVal>
            <c:numRef>
              <c:f>'-10deg'!$H$47</c:f>
              <c:numCache>
                <c:formatCode>0.0</c:formatCode>
                <c:ptCount val="1"/>
                <c:pt idx="0">
                  <c:v>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'-10deg'!$B$10</c:f>
              <c:strCache>
                <c:ptCount val="1"/>
                <c:pt idx="0">
                  <c:v>Wing Force</c:v>
                </c:pt>
              </c:strCache>
            </c:strRef>
          </c:tx>
          <c:spPr>
            <a:ln w="28575">
              <a:noFill/>
            </a:ln>
          </c:spPr>
          <c:xVal>
            <c:numRef>
              <c:f>'-10deg'!$C$10</c:f>
              <c:numCache>
                <c:formatCode>0.000</c:formatCode>
                <c:ptCount val="1"/>
                <c:pt idx="0">
                  <c:v>9.0990000000000002</c:v>
                </c:pt>
              </c:numCache>
            </c:numRef>
          </c:xVal>
          <c:yVal>
            <c:numRef>
              <c:f>'-10deg'!$H$48</c:f>
              <c:numCache>
                <c:formatCode>0.0</c:formatCode>
                <c:ptCount val="1"/>
                <c:pt idx="0">
                  <c:v>2.7490000000000001</c:v>
                </c:pt>
              </c:numCache>
            </c:numRef>
          </c:yVal>
          <c:smooth val="0"/>
        </c:ser>
        <c:ser>
          <c:idx val="6"/>
          <c:order val="6"/>
          <c:tx>
            <c:v>Nacelle Top</c:v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'-10deg'!$G$33:$G$34</c:f>
              <c:numCache>
                <c:formatCode>General</c:formatCode>
                <c:ptCount val="2"/>
                <c:pt idx="0">
                  <c:v>2.6</c:v>
                </c:pt>
                <c:pt idx="1">
                  <c:v>17.600000000000001</c:v>
                </c:pt>
              </c:numCache>
            </c:numRef>
          </c:xVal>
          <c:yVal>
            <c:numRef>
              <c:f>'-10deg'!$H$33:$H$34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yVal>
          <c:smooth val="0"/>
        </c:ser>
        <c:ser>
          <c:idx val="7"/>
          <c:order val="7"/>
          <c:tx>
            <c:v>Nacelle Bottom</c:v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'-10deg'!$G$35:$G$36</c:f>
              <c:numCache>
                <c:formatCode>General</c:formatCode>
                <c:ptCount val="2"/>
                <c:pt idx="0">
                  <c:v>2.6</c:v>
                </c:pt>
                <c:pt idx="1">
                  <c:v>17.600000000000001</c:v>
                </c:pt>
              </c:numCache>
            </c:numRef>
          </c:xVal>
          <c:yVal>
            <c:numRef>
              <c:f>'-10deg'!$H$35:$H$36</c:f>
              <c:numCache>
                <c:formatCode>General</c:formatCode>
                <c:ptCount val="2"/>
                <c:pt idx="0">
                  <c:v>-2</c:v>
                </c:pt>
                <c:pt idx="1">
                  <c:v>-2</c:v>
                </c:pt>
              </c:numCache>
            </c:numRef>
          </c:yVal>
          <c:smooth val="0"/>
        </c:ser>
        <c:ser>
          <c:idx val="8"/>
          <c:order val="8"/>
          <c:tx>
            <c:v>Nacelle Tail</c:v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'-10deg'!$G$37:$G$38</c:f>
              <c:numCache>
                <c:formatCode>General</c:formatCode>
                <c:ptCount val="2"/>
                <c:pt idx="0">
                  <c:v>2.6</c:v>
                </c:pt>
                <c:pt idx="1">
                  <c:v>2.6</c:v>
                </c:pt>
              </c:numCache>
            </c:numRef>
          </c:xVal>
          <c:yVal>
            <c:numRef>
              <c:f>'-10deg'!$H$37:$H$38</c:f>
              <c:numCache>
                <c:formatCode>General</c:formatCode>
                <c:ptCount val="2"/>
                <c:pt idx="0">
                  <c:v>2</c:v>
                </c:pt>
                <c:pt idx="1">
                  <c:v>-2</c:v>
                </c:pt>
              </c:numCache>
            </c:numRef>
          </c:yVal>
          <c:smooth val="0"/>
        </c:ser>
        <c:ser>
          <c:idx val="9"/>
          <c:order val="9"/>
          <c:tx>
            <c:v>Nacelle Nose</c:v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'-10deg'!$G$39:$G$40</c:f>
              <c:numCache>
                <c:formatCode>General</c:formatCode>
                <c:ptCount val="2"/>
                <c:pt idx="0">
                  <c:v>17.600000000000001</c:v>
                </c:pt>
                <c:pt idx="1">
                  <c:v>17.600000000000001</c:v>
                </c:pt>
              </c:numCache>
            </c:numRef>
          </c:xVal>
          <c:yVal>
            <c:numRef>
              <c:f>'-10deg'!$H$39:$H$40</c:f>
              <c:numCache>
                <c:formatCode>General</c:formatCode>
                <c:ptCount val="2"/>
                <c:pt idx="0">
                  <c:v>2</c:v>
                </c:pt>
                <c:pt idx="1">
                  <c:v>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400512"/>
        <c:axId val="33399360"/>
      </c:scatterChart>
      <c:valAx>
        <c:axId val="33400512"/>
        <c:scaling>
          <c:orientation val="minMax"/>
          <c:max val="2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Nacelle Length Dim. (m)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3399360"/>
        <c:crosses val="autoZero"/>
        <c:crossBetween val="midCat"/>
        <c:majorUnit val="1"/>
      </c:valAx>
      <c:valAx>
        <c:axId val="33399360"/>
        <c:scaling>
          <c:orientation val="minMax"/>
          <c:max val="5"/>
          <c:min val="-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Nacelle Height Dim. (m)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3400512"/>
        <c:crosses val="autoZero"/>
        <c:crossBetween val="midCat"/>
        <c:majorUnit val="1"/>
      </c:valAx>
    </c:plotArea>
    <c:legend>
      <c:legendPos val="b"/>
      <c:layout>
        <c:manualLayout>
          <c:xMode val="edge"/>
          <c:yMode val="edge"/>
          <c:x val="2.1427012121337734E-2"/>
          <c:y val="0.84861351417437614"/>
          <c:w val="0.94547550306211725"/>
          <c:h val="0.10577808179322343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Summary!$F$45</c:f>
              <c:strCache>
                <c:ptCount val="1"/>
                <c:pt idx="0">
                  <c:v>DCAB Hub Depth Flow Speed</c:v>
                </c:pt>
              </c:strCache>
            </c:strRef>
          </c:tx>
          <c:marker>
            <c:symbol val="circle"/>
            <c:size val="4"/>
          </c:marker>
          <c:xVal>
            <c:numRef>
              <c:f>Summary!$E$46:$E$50</c:f>
              <c:numCache>
                <c:formatCode>0.00</c:formatCode>
                <c:ptCount val="5"/>
                <c:pt idx="0">
                  <c:v>1.4</c:v>
                </c:pt>
                <c:pt idx="1">
                  <c:v>1.6</c:v>
                </c:pt>
                <c:pt idx="2">
                  <c:v>1.8</c:v>
                </c:pt>
                <c:pt idx="3">
                  <c:v>2.1</c:v>
                </c:pt>
                <c:pt idx="4">
                  <c:v>2.4</c:v>
                </c:pt>
              </c:numCache>
            </c:numRef>
          </c:xVal>
          <c:yVal>
            <c:numRef>
              <c:f>Summary!$F$46:$F$50</c:f>
              <c:numCache>
                <c:formatCode>0.00</c:formatCode>
                <c:ptCount val="5"/>
                <c:pt idx="0">
                  <c:v>1.4508479999999999</c:v>
                </c:pt>
                <c:pt idx="1">
                  <c:v>1.624584</c:v>
                </c:pt>
                <c:pt idx="2">
                  <c:v>1.7526000000000002</c:v>
                </c:pt>
                <c:pt idx="3">
                  <c:v>1.908048</c:v>
                </c:pt>
                <c:pt idx="4">
                  <c:v>2.0665440000000004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Summary!$G$45</c:f>
              <c:strCache>
                <c:ptCount val="1"/>
                <c:pt idx="0">
                  <c:v>AQ Hub Depth Flow Speed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ymbol val="circle"/>
            <c:size val="4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Summary!$E$46:$E$50</c:f>
              <c:numCache>
                <c:formatCode>0.00</c:formatCode>
                <c:ptCount val="5"/>
                <c:pt idx="0">
                  <c:v>1.4</c:v>
                </c:pt>
                <c:pt idx="1">
                  <c:v>1.6</c:v>
                </c:pt>
                <c:pt idx="2">
                  <c:v>1.8</c:v>
                </c:pt>
                <c:pt idx="3">
                  <c:v>2.1</c:v>
                </c:pt>
                <c:pt idx="4">
                  <c:v>2.4</c:v>
                </c:pt>
              </c:numCache>
            </c:numRef>
          </c:xVal>
          <c:yVal>
            <c:numRef>
              <c:f>Summary!$G$46:$G$50</c:f>
              <c:numCache>
                <c:formatCode>0.00</c:formatCode>
                <c:ptCount val="5"/>
                <c:pt idx="0">
                  <c:v>1.4</c:v>
                </c:pt>
                <c:pt idx="1">
                  <c:v>1.6</c:v>
                </c:pt>
                <c:pt idx="2">
                  <c:v>1.8</c:v>
                </c:pt>
                <c:pt idx="3">
                  <c:v>2.04</c:v>
                </c:pt>
                <c:pt idx="4">
                  <c:v>2.17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938304"/>
        <c:axId val="168938880"/>
      </c:scatterChart>
      <c:scatterChart>
        <c:scatterStyle val="smoothMarker"/>
        <c:varyColors val="0"/>
        <c:ser>
          <c:idx val="1"/>
          <c:order val="1"/>
          <c:tx>
            <c:strRef>
              <c:f>Summary!$H$45</c:f>
              <c:strCache>
                <c:ptCount val="1"/>
                <c:pt idx="0">
                  <c:v>DCAB Pitch</c:v>
                </c:pt>
              </c:strCache>
            </c:strRef>
          </c:tx>
          <c:marker>
            <c:symbol val="circle"/>
            <c:size val="4"/>
          </c:marker>
          <c:xVal>
            <c:numRef>
              <c:f>Summary!$E$46:$E$50</c:f>
              <c:numCache>
                <c:formatCode>0.00</c:formatCode>
                <c:ptCount val="5"/>
                <c:pt idx="0">
                  <c:v>1.4</c:v>
                </c:pt>
                <c:pt idx="1">
                  <c:v>1.6</c:v>
                </c:pt>
                <c:pt idx="2">
                  <c:v>1.8</c:v>
                </c:pt>
                <c:pt idx="3">
                  <c:v>2.1</c:v>
                </c:pt>
                <c:pt idx="4">
                  <c:v>2.4</c:v>
                </c:pt>
              </c:numCache>
            </c:numRef>
          </c:xVal>
          <c:yVal>
            <c:numRef>
              <c:f>Summary!$H$46:$H$50</c:f>
              <c:numCache>
                <c:formatCode>0.00</c:formatCode>
                <c:ptCount val="5"/>
                <c:pt idx="0">
                  <c:v>-3.7130000000000001</c:v>
                </c:pt>
                <c:pt idx="1">
                  <c:v>-2.3730000000000002</c:v>
                </c:pt>
                <c:pt idx="2">
                  <c:v>-1.66</c:v>
                </c:pt>
                <c:pt idx="3">
                  <c:v>-1.0109999999999999</c:v>
                </c:pt>
                <c:pt idx="4">
                  <c:v>-0.52100000000000002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Summary!$I$45</c:f>
              <c:strCache>
                <c:ptCount val="1"/>
                <c:pt idx="0">
                  <c:v>AQ Pitch</c:v>
                </c:pt>
              </c:strCache>
            </c:strRef>
          </c:tx>
          <c:spPr>
            <a:ln>
              <a:solidFill>
                <a:schemeClr val="accent2"/>
              </a:solidFill>
              <a:prstDash val="dash"/>
            </a:ln>
          </c:spPr>
          <c:marker>
            <c:symbol val="circle"/>
            <c:size val="4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Summary!$E$46:$E$50</c:f>
              <c:numCache>
                <c:formatCode>0.00</c:formatCode>
                <c:ptCount val="5"/>
                <c:pt idx="0">
                  <c:v>1.4</c:v>
                </c:pt>
                <c:pt idx="1">
                  <c:v>1.6</c:v>
                </c:pt>
                <c:pt idx="2">
                  <c:v>1.8</c:v>
                </c:pt>
                <c:pt idx="3">
                  <c:v>2.1</c:v>
                </c:pt>
                <c:pt idx="4">
                  <c:v>2.4</c:v>
                </c:pt>
              </c:numCache>
            </c:numRef>
          </c:xVal>
          <c:yVal>
            <c:numRef>
              <c:f>Summary!$I$46:$I$50</c:f>
              <c:numCache>
                <c:formatCode>0.00</c:formatCode>
                <c:ptCount val="5"/>
                <c:pt idx="3">
                  <c:v>-7.32</c:v>
                </c:pt>
                <c:pt idx="4">
                  <c:v>-4.58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940032"/>
        <c:axId val="168939456"/>
      </c:scatterChart>
      <c:valAx>
        <c:axId val="168938304"/>
        <c:scaling>
          <c:orientation val="minMax"/>
          <c:max val="2.4"/>
          <c:min val="2.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Speed at 70m (m/s)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168938880"/>
        <c:crosses val="autoZero"/>
        <c:crossBetween val="midCat"/>
        <c:majorUnit val="0.1"/>
      </c:valAx>
      <c:valAx>
        <c:axId val="168938880"/>
        <c:scaling>
          <c:orientation val="minMax"/>
          <c:max val="2.4"/>
          <c:min val="1.4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 at Hub Depth (m/s)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168938304"/>
        <c:crosses val="autoZero"/>
        <c:crossBetween val="midCat"/>
        <c:majorUnit val="0.1"/>
      </c:valAx>
      <c:valAx>
        <c:axId val="16893945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Pitch (deg)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68940032"/>
        <c:crosses val="max"/>
        <c:crossBetween val="midCat"/>
        <c:majorUnit val="1"/>
      </c:valAx>
      <c:valAx>
        <c:axId val="168940032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168939456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ysClr val="windowText" lastClr="000000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1"/>
          <c:order val="1"/>
          <c:tx>
            <c:strRef>
              <c:f>Summary!$G$61</c:f>
              <c:strCache>
                <c:ptCount val="1"/>
                <c:pt idx="0">
                  <c:v>Speed at Hub Depth(m/s)</c:v>
                </c:pt>
              </c:strCache>
            </c:strRef>
          </c:tx>
          <c:marker>
            <c:symbol val="square"/>
            <c:size val="5"/>
          </c:marker>
          <c:xVal>
            <c:numRef>
              <c:f>Summary!$E$62:$E$70</c:f>
              <c:numCache>
                <c:formatCode>0.00</c:formatCode>
                <c:ptCount val="9"/>
                <c:pt idx="0">
                  <c:v>0.1</c:v>
                </c:pt>
                <c:pt idx="1">
                  <c:v>0.4</c:v>
                </c:pt>
                <c:pt idx="2">
                  <c:v>0.8</c:v>
                </c:pt>
                <c:pt idx="3">
                  <c:v>1.4</c:v>
                </c:pt>
                <c:pt idx="4">
                  <c:v>1.5</c:v>
                </c:pt>
                <c:pt idx="5">
                  <c:v>1.6</c:v>
                </c:pt>
                <c:pt idx="6">
                  <c:v>1.7</c:v>
                </c:pt>
                <c:pt idx="7">
                  <c:v>2.1</c:v>
                </c:pt>
                <c:pt idx="8">
                  <c:v>2.4</c:v>
                </c:pt>
              </c:numCache>
            </c:numRef>
          </c:xVal>
          <c:yVal>
            <c:numRef>
              <c:f>Summary!$G$62:$G$70</c:f>
              <c:numCache>
                <c:formatCode>0.00</c:formatCode>
                <c:ptCount val="9"/>
                <c:pt idx="0">
                  <c:v>0.1</c:v>
                </c:pt>
                <c:pt idx="1">
                  <c:v>0.4</c:v>
                </c:pt>
                <c:pt idx="2">
                  <c:v>0.8</c:v>
                </c:pt>
                <c:pt idx="3">
                  <c:v>1.4</c:v>
                </c:pt>
                <c:pt idx="4">
                  <c:v>1.5</c:v>
                </c:pt>
                <c:pt idx="5">
                  <c:v>1.6</c:v>
                </c:pt>
                <c:pt idx="6">
                  <c:v>1.59</c:v>
                </c:pt>
                <c:pt idx="7">
                  <c:v>1.63</c:v>
                </c:pt>
                <c:pt idx="8" formatCode="General">
                  <c:v>1.71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Summary!$H$61</c:f>
              <c:strCache>
                <c:ptCount val="1"/>
                <c:pt idx="0">
                  <c:v>Pitch(deg)</c:v>
                </c:pt>
              </c:strCache>
            </c:strRef>
          </c:tx>
          <c:marker>
            <c:symbol val="square"/>
            <c:size val="5"/>
          </c:marker>
          <c:xVal>
            <c:numRef>
              <c:f>Summary!$E$62:$E$70</c:f>
              <c:numCache>
                <c:formatCode>0.00</c:formatCode>
                <c:ptCount val="9"/>
                <c:pt idx="0">
                  <c:v>0.1</c:v>
                </c:pt>
                <c:pt idx="1">
                  <c:v>0.4</c:v>
                </c:pt>
                <c:pt idx="2">
                  <c:v>0.8</c:v>
                </c:pt>
                <c:pt idx="3">
                  <c:v>1.4</c:v>
                </c:pt>
                <c:pt idx="4">
                  <c:v>1.5</c:v>
                </c:pt>
                <c:pt idx="5">
                  <c:v>1.6</c:v>
                </c:pt>
                <c:pt idx="6">
                  <c:v>1.7</c:v>
                </c:pt>
                <c:pt idx="7">
                  <c:v>2.1</c:v>
                </c:pt>
                <c:pt idx="8">
                  <c:v>2.4</c:v>
                </c:pt>
              </c:numCache>
            </c:numRef>
          </c:xVal>
          <c:yVal>
            <c:numRef>
              <c:f>Summary!$H$62:$H$70</c:f>
              <c:numCache>
                <c:formatCode>0.00</c:formatCode>
                <c:ptCount val="9"/>
                <c:pt idx="0">
                  <c:v>-2.4300000000000002</c:v>
                </c:pt>
                <c:pt idx="1">
                  <c:v>1.8</c:v>
                </c:pt>
                <c:pt idx="2">
                  <c:v>4.0599999999999996</c:v>
                </c:pt>
                <c:pt idx="3">
                  <c:v>4.47</c:v>
                </c:pt>
                <c:pt idx="4">
                  <c:v>4.45</c:v>
                </c:pt>
                <c:pt idx="5">
                  <c:v>2.96</c:v>
                </c:pt>
                <c:pt idx="6">
                  <c:v>5.41</c:v>
                </c:pt>
                <c:pt idx="7">
                  <c:v>10.47</c:v>
                </c:pt>
                <c:pt idx="8">
                  <c:v>12.11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987904"/>
        <c:axId val="151988480"/>
      </c:scatterChart>
      <c:scatterChart>
        <c:scatterStyle val="smoothMarker"/>
        <c:varyColors val="0"/>
        <c:ser>
          <c:idx val="0"/>
          <c:order val="0"/>
          <c:tx>
            <c:strRef>
              <c:f>Summary!$F$61</c:f>
              <c:strCache>
                <c:ptCount val="1"/>
                <c:pt idx="0">
                  <c:v>Hub Depth (m)</c:v>
                </c:pt>
              </c:strCache>
            </c:strRef>
          </c:tx>
          <c:marker>
            <c:symbol val="square"/>
            <c:size val="5"/>
          </c:marker>
          <c:xVal>
            <c:numRef>
              <c:f>Summary!$E$62:$E$70</c:f>
              <c:numCache>
                <c:formatCode>0.00</c:formatCode>
                <c:ptCount val="9"/>
                <c:pt idx="0">
                  <c:v>0.1</c:v>
                </c:pt>
                <c:pt idx="1">
                  <c:v>0.4</c:v>
                </c:pt>
                <c:pt idx="2">
                  <c:v>0.8</c:v>
                </c:pt>
                <c:pt idx="3">
                  <c:v>1.4</c:v>
                </c:pt>
                <c:pt idx="4">
                  <c:v>1.5</c:v>
                </c:pt>
                <c:pt idx="5">
                  <c:v>1.6</c:v>
                </c:pt>
                <c:pt idx="6">
                  <c:v>1.7</c:v>
                </c:pt>
                <c:pt idx="7">
                  <c:v>2.1</c:v>
                </c:pt>
                <c:pt idx="8">
                  <c:v>2.4</c:v>
                </c:pt>
              </c:numCache>
            </c:numRef>
          </c:xVal>
          <c:yVal>
            <c:numRef>
              <c:f>Summary!$F$62:$F$70</c:f>
              <c:numCache>
                <c:formatCode>0.00</c:formatCode>
                <c:ptCount val="9"/>
                <c:pt idx="0">
                  <c:v>75</c:v>
                </c:pt>
                <c:pt idx="1">
                  <c:v>75</c:v>
                </c:pt>
                <c:pt idx="2">
                  <c:v>75</c:v>
                </c:pt>
                <c:pt idx="3">
                  <c:v>75</c:v>
                </c:pt>
                <c:pt idx="4">
                  <c:v>75</c:v>
                </c:pt>
                <c:pt idx="5">
                  <c:v>75</c:v>
                </c:pt>
                <c:pt idx="6">
                  <c:v>102.2</c:v>
                </c:pt>
                <c:pt idx="7">
                  <c:v>193.5</c:v>
                </c:pt>
                <c:pt idx="8">
                  <c:v>248.5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989632"/>
        <c:axId val="151989056"/>
      </c:scatterChart>
      <c:valAx>
        <c:axId val="151987904"/>
        <c:scaling>
          <c:orientation val="minMax"/>
          <c:max val="2.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Flow Speed at 70m (m/s)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151988480"/>
        <c:crosses val="autoZero"/>
        <c:crossBetween val="midCat"/>
      </c:valAx>
      <c:valAx>
        <c:axId val="151988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 at Hub Depth or Pitch</a:t>
                </a:r>
              </a:p>
              <a:p>
                <a:pPr>
                  <a:defRPr/>
                </a:pPr>
                <a:r>
                  <a:rPr lang="en-US"/>
                  <a:t>(m/s or deg)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51987904"/>
        <c:crosses val="autoZero"/>
        <c:crossBetween val="midCat"/>
      </c:valAx>
      <c:valAx>
        <c:axId val="15198905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Depth (m)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51989632"/>
        <c:crosses val="max"/>
        <c:crossBetween val="midCat"/>
      </c:valAx>
      <c:valAx>
        <c:axId val="151989632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15198905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ysClr val="windowText" lastClr="000000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Rotor Performance at 1.6m/s</a:t>
            </a:r>
          </a:p>
        </c:rich>
      </c:tx>
      <c:layout>
        <c:manualLayout>
          <c:xMode val="edge"/>
          <c:yMode val="edge"/>
          <c:x val="0.16516963157383105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905796150481191"/>
          <c:y val="0.13936351706036745"/>
          <c:w val="0.6237193788276465"/>
          <c:h val="0.64648512685914261"/>
        </c:manualLayout>
      </c:layout>
      <c:scatterChart>
        <c:scatterStyle val="smoothMarker"/>
        <c:varyColors val="0"/>
        <c:ser>
          <c:idx val="0"/>
          <c:order val="0"/>
          <c:tx>
            <c:v>Thrust</c:v>
          </c:tx>
          <c:marker>
            <c:symbol val="none"/>
          </c:marker>
          <c:xVal>
            <c:numRef>
              <c:f>'MKH_45.5m_8tsr_30Thick(shutdown'!$E$172:$E$203</c:f>
              <c:numCache>
                <c:formatCode>General</c:formatCode>
                <c:ptCount val="32"/>
                <c:pt idx="0">
                  <c:v>15.824791244754337</c:v>
                </c:pt>
                <c:pt idx="1">
                  <c:v>15.329990401813944</c:v>
                </c:pt>
                <c:pt idx="2">
                  <c:v>14.835189558873552</c:v>
                </c:pt>
                <c:pt idx="3">
                  <c:v>14.340388715933159</c:v>
                </c:pt>
                <c:pt idx="4">
                  <c:v>13.845587872992763</c:v>
                </c:pt>
                <c:pt idx="5">
                  <c:v>13.352259651608742</c:v>
                </c:pt>
                <c:pt idx="6">
                  <c:v>12.857458808668351</c:v>
                </c:pt>
                <c:pt idx="7">
                  <c:v>12.362657965727958</c:v>
                </c:pt>
                <c:pt idx="8">
                  <c:v>11.867857122787564</c:v>
                </c:pt>
                <c:pt idx="9">
                  <c:v>11.373056279847173</c:v>
                </c:pt>
                <c:pt idx="10">
                  <c:v>10.879728058463151</c:v>
                </c:pt>
                <c:pt idx="11">
                  <c:v>10.38492721552276</c:v>
                </c:pt>
                <c:pt idx="12">
                  <c:v>9.8901263725823672</c:v>
                </c:pt>
                <c:pt idx="13">
                  <c:v>9.3953255296419744</c:v>
                </c:pt>
                <c:pt idx="14">
                  <c:v>8.9005246867015817</c:v>
                </c:pt>
                <c:pt idx="15">
                  <c:v>8.4071964653175595</c:v>
                </c:pt>
                <c:pt idx="16">
                  <c:v>7.9123956223771685</c:v>
                </c:pt>
                <c:pt idx="17">
                  <c:v>7.4175947794367758</c:v>
                </c:pt>
                <c:pt idx="18">
                  <c:v>6.9227939364963813</c:v>
                </c:pt>
                <c:pt idx="19">
                  <c:v>6.4279930935559912</c:v>
                </c:pt>
                <c:pt idx="20">
                  <c:v>5.934664872171969</c:v>
                </c:pt>
                <c:pt idx="21">
                  <c:v>5.4398640292315754</c:v>
                </c:pt>
                <c:pt idx="22">
                  <c:v>4.9450631862911836</c:v>
                </c:pt>
                <c:pt idx="23">
                  <c:v>4.4502623433507909</c:v>
                </c:pt>
                <c:pt idx="24">
                  <c:v>3.9554615004103981</c:v>
                </c:pt>
                <c:pt idx="25">
                  <c:v>3.4621332790263768</c:v>
                </c:pt>
                <c:pt idx="26">
                  <c:v>2.9673324360859845</c:v>
                </c:pt>
                <c:pt idx="27">
                  <c:v>2.4725315931455918</c:v>
                </c:pt>
                <c:pt idx="28">
                  <c:v>1.9777307502051991</c:v>
                </c:pt>
                <c:pt idx="29">
                  <c:v>1.4829299072648066</c:v>
                </c:pt>
                <c:pt idx="30">
                  <c:v>0.9896016858807849</c:v>
                </c:pt>
                <c:pt idx="31">
                  <c:v>0.49480084294039245</c:v>
                </c:pt>
              </c:numCache>
            </c:numRef>
          </c:xVal>
          <c:yVal>
            <c:numRef>
              <c:f>'MKH_45.5m_8tsr_30Thick(shutdown'!$C$172:$C$203</c:f>
              <c:numCache>
                <c:formatCode>General</c:formatCode>
                <c:ptCount val="32"/>
                <c:pt idx="0">
                  <c:v>2591.8670000000002</c:v>
                </c:pt>
                <c:pt idx="1">
                  <c:v>2536.529</c:v>
                </c:pt>
                <c:pt idx="2">
                  <c:v>2481.0189999999998</c:v>
                </c:pt>
                <c:pt idx="3">
                  <c:v>2425.491</c:v>
                </c:pt>
                <c:pt idx="4">
                  <c:v>2369.7289999999998</c:v>
                </c:pt>
                <c:pt idx="5">
                  <c:v>2313.567</c:v>
                </c:pt>
                <c:pt idx="6">
                  <c:v>2257.2809999999999</c:v>
                </c:pt>
                <c:pt idx="7">
                  <c:v>2200.797</c:v>
                </c:pt>
                <c:pt idx="8">
                  <c:v>2144.1819999999998</c:v>
                </c:pt>
                <c:pt idx="9">
                  <c:v>2087.069</c:v>
                </c:pt>
                <c:pt idx="10">
                  <c:v>2029.33</c:v>
                </c:pt>
                <c:pt idx="11">
                  <c:v>1971.0160000000001</c:v>
                </c:pt>
                <c:pt idx="12">
                  <c:v>1912.7470000000001</c:v>
                </c:pt>
                <c:pt idx="13">
                  <c:v>1854.7149999999999</c:v>
                </c:pt>
                <c:pt idx="14">
                  <c:v>1795.6130000000001</c:v>
                </c:pt>
                <c:pt idx="15">
                  <c:v>1732.194</c:v>
                </c:pt>
                <c:pt idx="16">
                  <c:v>1663.078</c:v>
                </c:pt>
                <c:pt idx="17">
                  <c:v>1582.6179999999999</c:v>
                </c:pt>
                <c:pt idx="18">
                  <c:v>1496.173</c:v>
                </c:pt>
                <c:pt idx="19">
                  <c:v>1405.35</c:v>
                </c:pt>
                <c:pt idx="20">
                  <c:v>1309.7660000000001</c:v>
                </c:pt>
                <c:pt idx="21">
                  <c:v>1206.5319999999999</c:v>
                </c:pt>
                <c:pt idx="22">
                  <c:v>1092.8989999999999</c:v>
                </c:pt>
                <c:pt idx="23">
                  <c:v>943.72199999999998</c:v>
                </c:pt>
                <c:pt idx="24">
                  <c:v>776.12300000000005</c:v>
                </c:pt>
                <c:pt idx="25">
                  <c:v>599.58900000000006</c:v>
                </c:pt>
                <c:pt idx="26">
                  <c:v>433.23700000000002</c:v>
                </c:pt>
                <c:pt idx="27">
                  <c:v>306.94</c:v>
                </c:pt>
                <c:pt idx="28">
                  <c:v>216.583</c:v>
                </c:pt>
                <c:pt idx="29">
                  <c:v>159.333</c:v>
                </c:pt>
                <c:pt idx="30">
                  <c:v>126.494</c:v>
                </c:pt>
                <c:pt idx="31">
                  <c:v>111.34699999999999</c:v>
                </c:pt>
              </c:numCache>
            </c:numRef>
          </c:yVal>
          <c:smooth val="1"/>
        </c:ser>
        <c:ser>
          <c:idx val="1"/>
          <c:order val="1"/>
          <c:tx>
            <c:v>Power</c:v>
          </c:tx>
          <c:marker>
            <c:symbol val="none"/>
          </c:marker>
          <c:xVal>
            <c:numRef>
              <c:f>'MKH_45.5m_8tsr_30Thick(shutdown'!$E$20:$E$51</c:f>
              <c:numCache>
                <c:formatCode>General</c:formatCode>
                <c:ptCount val="32"/>
                <c:pt idx="0">
                  <c:v>15.824791244754337</c:v>
                </c:pt>
                <c:pt idx="1">
                  <c:v>15.329990401813944</c:v>
                </c:pt>
                <c:pt idx="2">
                  <c:v>14.835189558873552</c:v>
                </c:pt>
                <c:pt idx="3">
                  <c:v>14.340388715933159</c:v>
                </c:pt>
                <c:pt idx="4">
                  <c:v>13.845587872992763</c:v>
                </c:pt>
                <c:pt idx="5">
                  <c:v>13.352259651608742</c:v>
                </c:pt>
                <c:pt idx="6">
                  <c:v>12.857458808668351</c:v>
                </c:pt>
                <c:pt idx="7">
                  <c:v>12.362657965727958</c:v>
                </c:pt>
                <c:pt idx="8">
                  <c:v>11.867857122787564</c:v>
                </c:pt>
                <c:pt idx="9">
                  <c:v>11.373056279847173</c:v>
                </c:pt>
                <c:pt idx="10">
                  <c:v>10.879728058463151</c:v>
                </c:pt>
                <c:pt idx="11">
                  <c:v>10.38492721552276</c:v>
                </c:pt>
                <c:pt idx="12">
                  <c:v>9.8901263725823672</c:v>
                </c:pt>
                <c:pt idx="13">
                  <c:v>9.3953255296419744</c:v>
                </c:pt>
                <c:pt idx="14">
                  <c:v>8.9005246867015817</c:v>
                </c:pt>
                <c:pt idx="15">
                  <c:v>8.4071964653175595</c:v>
                </c:pt>
                <c:pt idx="16">
                  <c:v>7.9123956223771685</c:v>
                </c:pt>
                <c:pt idx="17">
                  <c:v>7.4175947794367758</c:v>
                </c:pt>
                <c:pt idx="18">
                  <c:v>6.9227939364963813</c:v>
                </c:pt>
                <c:pt idx="19">
                  <c:v>6.4279930935559912</c:v>
                </c:pt>
                <c:pt idx="20">
                  <c:v>5.934664872171969</c:v>
                </c:pt>
                <c:pt idx="21">
                  <c:v>5.4398640292315754</c:v>
                </c:pt>
                <c:pt idx="22">
                  <c:v>4.9450631862911836</c:v>
                </c:pt>
                <c:pt idx="23">
                  <c:v>4.4502623433507909</c:v>
                </c:pt>
                <c:pt idx="24">
                  <c:v>3.9554615004103981</c:v>
                </c:pt>
                <c:pt idx="25">
                  <c:v>3.4621332790263768</c:v>
                </c:pt>
                <c:pt idx="26">
                  <c:v>2.9673324360859845</c:v>
                </c:pt>
                <c:pt idx="27">
                  <c:v>2.4725315931455918</c:v>
                </c:pt>
                <c:pt idx="28">
                  <c:v>1.9777307502051991</c:v>
                </c:pt>
                <c:pt idx="29">
                  <c:v>1.4829299072648066</c:v>
                </c:pt>
                <c:pt idx="30">
                  <c:v>0.9896016858807849</c:v>
                </c:pt>
                <c:pt idx="31">
                  <c:v>0.49480084294039245</c:v>
                </c:pt>
              </c:numCache>
            </c:numRef>
          </c:xVal>
          <c:yVal>
            <c:numRef>
              <c:f>'MKH_45.5m_8tsr_30Thick(shutdown'!$C$20:$C$51</c:f>
              <c:numCache>
                <c:formatCode>General</c:formatCode>
                <c:ptCount val="32"/>
                <c:pt idx="0">
                  <c:v>-266.29899999999998</c:v>
                </c:pt>
                <c:pt idx="1">
                  <c:v>-88.072000000000003</c:v>
                </c:pt>
                <c:pt idx="2">
                  <c:v>79.751999999999995</c:v>
                </c:pt>
                <c:pt idx="3">
                  <c:v>237.41200000000001</c:v>
                </c:pt>
                <c:pt idx="4">
                  <c:v>383.83300000000003</c:v>
                </c:pt>
                <c:pt idx="5">
                  <c:v>518.72199999999998</c:v>
                </c:pt>
                <c:pt idx="6">
                  <c:v>643.73400000000004</c:v>
                </c:pt>
                <c:pt idx="7">
                  <c:v>758.82100000000003</c:v>
                </c:pt>
                <c:pt idx="8">
                  <c:v>864.91399999999999</c:v>
                </c:pt>
                <c:pt idx="9">
                  <c:v>963.39700000000005</c:v>
                </c:pt>
                <c:pt idx="10">
                  <c:v>1054.704</c:v>
                </c:pt>
                <c:pt idx="11">
                  <c:v>1139.2529999999999</c:v>
                </c:pt>
                <c:pt idx="12">
                  <c:v>1216.4549999999999</c:v>
                </c:pt>
                <c:pt idx="13">
                  <c:v>1287.6790000000001</c:v>
                </c:pt>
                <c:pt idx="14">
                  <c:v>1350.991</c:v>
                </c:pt>
                <c:pt idx="15">
                  <c:v>1400.038</c:v>
                </c:pt>
                <c:pt idx="16">
                  <c:v>1433.491</c:v>
                </c:pt>
                <c:pt idx="17">
                  <c:v>1440.1289999999999</c:v>
                </c:pt>
                <c:pt idx="18">
                  <c:v>1428.1959999999999</c:v>
                </c:pt>
                <c:pt idx="19">
                  <c:v>1400.2329999999999</c:v>
                </c:pt>
                <c:pt idx="20">
                  <c:v>1356.902</c:v>
                </c:pt>
                <c:pt idx="21">
                  <c:v>1295.71</c:v>
                </c:pt>
                <c:pt idx="22">
                  <c:v>1214.7190000000001</c:v>
                </c:pt>
                <c:pt idx="23">
                  <c:v>1080.586</c:v>
                </c:pt>
                <c:pt idx="24">
                  <c:v>896.53599999999994</c:v>
                </c:pt>
                <c:pt idx="25">
                  <c:v>672.94200000000001</c:v>
                </c:pt>
                <c:pt idx="26">
                  <c:v>448.48099999999999</c:v>
                </c:pt>
                <c:pt idx="27">
                  <c:v>268.84100000000001</c:v>
                </c:pt>
                <c:pt idx="28">
                  <c:v>141.298</c:v>
                </c:pt>
                <c:pt idx="29">
                  <c:v>63.704000000000001</c:v>
                </c:pt>
                <c:pt idx="30">
                  <c:v>22.742999999999999</c:v>
                </c:pt>
                <c:pt idx="31">
                  <c:v>5.4589999999999996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932416"/>
        <c:axId val="166932992"/>
      </c:scatterChart>
      <c:valAx>
        <c:axId val="166932416"/>
        <c:scaling>
          <c:orientation val="minMax"/>
          <c:max val="16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TSR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6932992"/>
        <c:crossesAt val="-500"/>
        <c:crossBetween val="midCat"/>
        <c:majorUnit val="2"/>
      </c:valAx>
      <c:valAx>
        <c:axId val="166932992"/>
        <c:scaling>
          <c:orientation val="minMax"/>
          <c:min val="-5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Thrust (kN) or Power (kW)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693241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13D91-294E-5046-A276-1DCA97AF3DD7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4BA78-D350-F540-BEBB-04E87C243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139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33F2BB-7924-4062-BC49-0D9DCC833DE9}" type="datetimeFigureOut">
              <a:rPr lang="en-US"/>
              <a:pPr>
                <a:defRPr/>
              </a:pPr>
              <a:t>4/10/2013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C75039-B55F-40E9-9DEE-3B7711824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931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2ACB68-AD3E-CF48-ACF5-F5C1A4AA4C07}" type="slidenum">
              <a:rPr lang="nb-NO" smtClean="0"/>
              <a:pPr/>
              <a:t>0</a:t>
            </a:fld>
            <a:endParaRPr lang="nb-NO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BEA42-5D1A-477A-BA23-91397493EA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CAE67-43FD-46A5-A828-FFBCCA41C5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82791-8465-4006-B819-071C136305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Calibri"/>
              </a:defRPr>
            </a:lvl1pPr>
            <a:lvl2pPr>
              <a:defRPr>
                <a:solidFill>
                  <a:srgbClr val="000000"/>
                </a:solidFill>
                <a:latin typeface="Calibri"/>
              </a:defRPr>
            </a:lvl2pPr>
            <a:lvl3pPr>
              <a:defRPr>
                <a:solidFill>
                  <a:srgbClr val="000000"/>
                </a:solidFill>
                <a:latin typeface="Calibri"/>
              </a:defRPr>
            </a:lvl3pPr>
            <a:lvl4pPr>
              <a:defRPr>
                <a:solidFill>
                  <a:srgbClr val="000000"/>
                </a:solidFill>
                <a:latin typeface="Calibri"/>
              </a:defRPr>
            </a:lvl4pPr>
            <a:lvl5pPr>
              <a:defRPr>
                <a:solidFill>
                  <a:srgbClr val="000000"/>
                </a:solidFill>
                <a:latin typeface="Calibri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da-DK" dirty="0"/>
          </a:p>
        </p:txBody>
      </p:sp>
      <p:sp>
        <p:nvSpPr>
          <p:cNvPr id="5" name="Pladsholder til diasnummer 5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da-DK" dirty="0" err="1"/>
              <a:t>Your</a:t>
            </a:r>
            <a:r>
              <a:rPr lang="da-DK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565889734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46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62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07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25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43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00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3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73612-3D73-4FA3-9DCD-C03024AC5F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75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48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70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AA8C-C47F-4701-9720-86AEBDCD39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F4B21-922A-48BD-9820-20DAEB529E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62016-2E06-4886-93E5-5DD18FB40A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2386C-4750-46D6-96F1-B7A1ABD645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4EBF7-4243-41B1-9755-D95E19C01A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EC826-EF6C-46AA-889C-C0A00AD37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8EDED-56E7-4509-AA19-C12369629D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29400"/>
            <a:ext cx="9153144" cy="247650"/>
          </a:xfrm>
          <a:prstGeom prst="rect">
            <a:avLst/>
          </a:prstGeom>
          <a:solidFill>
            <a:srgbClr val="272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6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2722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grpSp>
        <p:nvGrpSpPr>
          <p:cNvPr id="8" name="Group 20"/>
          <p:cNvGrpSpPr>
            <a:grpSpLocks/>
          </p:cNvGrpSpPr>
          <p:nvPr/>
        </p:nvGrpSpPr>
        <p:grpSpPr bwMode="auto">
          <a:xfrm flipH="1" flipV="1">
            <a:off x="0" y="914400"/>
            <a:ext cx="9144000" cy="55563"/>
            <a:chOff x="0" y="832104"/>
            <a:chExt cx="9144000" cy="54864"/>
          </a:xfrm>
        </p:grpSpPr>
        <p:sp>
          <p:nvSpPr>
            <p:cNvPr id="9" name="Rectangle 8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6629400"/>
            <a:ext cx="403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  <a:latin typeface="Century Gothic"/>
                <a:cs typeface="Century Gothic"/>
              </a:rPr>
              <a:t>Company Confidential and Proprietary </a:t>
            </a:r>
            <a:endParaRPr lang="en-US" sz="9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15" name="Picture 14" descr="aquantis white logo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132842"/>
            <a:ext cx="1122582" cy="7053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81" r:id="rId12"/>
  </p:sldLayoutIdLst>
  <p:transition advClick="0"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Century Gothic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272255"/>
        </a:buClr>
        <a:buFont typeface="Arial" charset="0"/>
        <a:buChar char="•"/>
        <a:defRPr sz="3200" kern="1200">
          <a:solidFill>
            <a:srgbClr val="272255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272255"/>
        </a:buClr>
        <a:buFont typeface="Arial" charset="0"/>
        <a:buChar char="•"/>
        <a:defRPr sz="2800" kern="1200">
          <a:solidFill>
            <a:srgbClr val="272255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272255"/>
        </a:buClr>
        <a:buFont typeface="Arial" charset="0"/>
        <a:buChar char="•"/>
        <a:defRPr sz="2400" kern="1200">
          <a:solidFill>
            <a:srgbClr val="272255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272255"/>
        </a:buClr>
        <a:buFont typeface="Arial" charset="0"/>
        <a:buChar char="•"/>
        <a:defRPr sz="2000" kern="1200">
          <a:solidFill>
            <a:srgbClr val="272255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272255"/>
        </a:buClr>
        <a:buFont typeface="Arial" charset="0"/>
        <a:buChar char="•"/>
        <a:defRPr sz="2000" kern="1200">
          <a:solidFill>
            <a:srgbClr val="272255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AD417-C8F8-E546-8715-1A524D9566F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illede 31" descr="dreamstime_Blue Ocea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7338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3"/>
          <p:cNvSpPr txBox="1">
            <a:spLocks noChangeArrowheads="1"/>
          </p:cNvSpPr>
          <p:nvPr/>
        </p:nvSpPr>
        <p:spPr bwMode="auto">
          <a:xfrm>
            <a:off x="3238500" y="4419600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nb-NO" sz="1400" i="1" dirty="0">
                <a:solidFill>
                  <a:schemeClr val="bg1"/>
                </a:solidFill>
                <a:latin typeface="Century Gothic"/>
                <a:cs typeface="Century Gothic"/>
              </a:rPr>
              <a:t>Henry </a:t>
            </a:r>
            <a:r>
              <a:rPr lang="nb-NO" sz="14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Swales</a:t>
            </a:r>
          </a:p>
          <a:p>
            <a:pPr algn="ctr"/>
            <a:r>
              <a:rPr lang="nb-NO" sz="14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Ole Kils</a:t>
            </a:r>
          </a:p>
        </p:txBody>
      </p:sp>
      <p:sp>
        <p:nvSpPr>
          <p:cNvPr id="16388" name="TextBox 10"/>
          <p:cNvSpPr txBox="1">
            <a:spLocks noChangeArrowheads="1"/>
          </p:cNvSpPr>
          <p:nvPr/>
        </p:nvSpPr>
        <p:spPr bwMode="auto">
          <a:xfrm>
            <a:off x="406400" y="423863"/>
            <a:ext cx="7383463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b-NO" sz="13500" b="1" dirty="0">
              <a:solidFill>
                <a:srgbClr val="151616"/>
              </a:solidFill>
              <a:latin typeface="Calibri" charset="0"/>
            </a:endParaRPr>
          </a:p>
        </p:txBody>
      </p:sp>
      <p:sp>
        <p:nvSpPr>
          <p:cNvPr id="16392" name="Rectangle 12"/>
          <p:cNvSpPr>
            <a:spLocks noChangeArrowheads="1"/>
          </p:cNvSpPr>
          <p:nvPr/>
        </p:nvSpPr>
        <p:spPr bwMode="auto">
          <a:xfrm>
            <a:off x="1066800" y="540365"/>
            <a:ext cx="68580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dirty="0" smtClean="0">
                <a:solidFill>
                  <a:srgbClr val="272255"/>
                </a:solidFill>
                <a:latin typeface="Century Gothic"/>
                <a:cs typeface="Century Gothic"/>
              </a:rPr>
              <a:t>THE AQUANTIS OCEAN-CURRENT TURBINE </a:t>
            </a:r>
          </a:p>
          <a:p>
            <a:pPr algn="ctr"/>
            <a:r>
              <a:rPr lang="en-US" dirty="0" smtClean="0">
                <a:solidFill>
                  <a:srgbClr val="272255"/>
                </a:solidFill>
                <a:latin typeface="Century Gothic"/>
                <a:cs typeface="Century Gothic"/>
              </a:rPr>
              <a:t>RENEWABLE ENERGY FROM MARINE CURRENTS</a:t>
            </a:r>
          </a:p>
          <a:p>
            <a:pPr algn="ctr"/>
            <a:endParaRPr lang="en-US" dirty="0" smtClean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Passive Depth Control &amp; Pitch Stability</a:t>
            </a:r>
          </a:p>
          <a:p>
            <a:pPr algn="ctr"/>
            <a:r>
              <a:rPr lang="en-US" dirty="0" smtClean="0">
                <a:solidFill>
                  <a:srgbClr val="272255"/>
                </a:solidFill>
                <a:latin typeface="Century Gothic"/>
                <a:cs typeface="Century Gothic"/>
              </a:rPr>
              <a:t>April 4th, 2013</a:t>
            </a:r>
            <a:endParaRPr lang="en-US" dirty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algn="ctr"/>
            <a:endParaRPr lang="en-US" sz="500" dirty="0">
              <a:solidFill>
                <a:srgbClr val="27225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566356"/>
            <a:ext cx="2133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Century Gothic"/>
                <a:cs typeface="Century Gothic"/>
              </a:rPr>
              <a:t>Company Confidential and Proprietary  </a:t>
            </a:r>
            <a:endParaRPr lang="en-US" sz="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12" descr="aquantis white 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5791200"/>
            <a:ext cx="1295400" cy="813946"/>
          </a:xfrm>
          <a:prstGeom prst="rect">
            <a:avLst/>
          </a:prstGeom>
        </p:spPr>
      </p:pic>
      <p:pic>
        <p:nvPicPr>
          <p:cNvPr id="14" name="Picture 15" descr="ecomerit logo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819937"/>
            <a:ext cx="1447800" cy="73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60453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DCAB Analysis – 3/21/2013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029200"/>
            <a:ext cx="8458200" cy="144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Indicates higher than nominal shear magnitudes are required for good regulation of speed through the rotors.</a:t>
            </a:r>
          </a:p>
          <a:p>
            <a:endParaRPr lang="en-US" dirty="0" smtClean="0"/>
          </a:p>
          <a:p>
            <a:r>
              <a:rPr lang="en-US" dirty="0" smtClean="0"/>
              <a:t>Varying pitch and rake of the rotors has a limited impact on PDC </a:t>
            </a:r>
            <a:r>
              <a:rPr lang="en-US" dirty="0" smtClean="0"/>
              <a:t>performance for current configuration.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326282"/>
              </p:ext>
            </p:extLst>
          </p:nvPr>
        </p:nvGraphicFramePr>
        <p:xfrm>
          <a:off x="1981200" y="1371600"/>
          <a:ext cx="5334000" cy="341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1788956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477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Engaging V-BAR to further characterize the vertical shear in the Florida Current though histogram analysis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95400"/>
            <a:ext cx="3871147" cy="3097621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0"/>
            <a:ext cx="8458200" cy="762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Resource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50788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Configuration</a:t>
            </a:r>
            <a:r>
              <a:rPr lang="en-US" sz="2800" dirty="0" smtClean="0"/>
              <a:t> Options for Improved PDC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Forced </a:t>
            </a:r>
            <a:r>
              <a:rPr lang="en-US" sz="2000" dirty="0" smtClean="0"/>
              <a:t>Pitch</a:t>
            </a:r>
          </a:p>
          <a:p>
            <a:pPr marL="914400" lvl="1" indent="-514350"/>
            <a:r>
              <a:rPr lang="en-US" sz="1800" dirty="0"/>
              <a:t>Zero lift transverse </a:t>
            </a:r>
            <a:r>
              <a:rPr lang="en-US" sz="1800" dirty="0" smtClean="0"/>
              <a:t>structure (truss)</a:t>
            </a:r>
            <a:endParaRPr lang="en-US" sz="1800" dirty="0" smtClean="0"/>
          </a:p>
          <a:p>
            <a:pPr marL="914400" lvl="1" indent="-514350"/>
            <a:r>
              <a:rPr lang="en-US" sz="1800" dirty="0"/>
              <a:t>M</a:t>
            </a:r>
            <a:r>
              <a:rPr lang="en-US" sz="1800" dirty="0" smtClean="0"/>
              <a:t>ooring bridle </a:t>
            </a:r>
            <a:r>
              <a:rPr lang="en-US" sz="1800" dirty="0" smtClean="0"/>
              <a:t>or </a:t>
            </a:r>
            <a:r>
              <a:rPr lang="en-US" sz="1800" dirty="0" smtClean="0"/>
              <a:t>sting</a:t>
            </a:r>
            <a:endParaRPr lang="en-US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Free </a:t>
            </a:r>
            <a:r>
              <a:rPr lang="en-US" sz="2000" dirty="0" smtClean="0"/>
              <a:t>Pitch</a:t>
            </a:r>
          </a:p>
          <a:p>
            <a:pPr marL="914400" lvl="1" indent="-514350"/>
            <a:r>
              <a:rPr lang="en-US" sz="1800" dirty="0" smtClean="0"/>
              <a:t>Zero lift transverse structure (truss)</a:t>
            </a:r>
          </a:p>
          <a:p>
            <a:pPr marL="914400" lvl="1" indent="-514350"/>
            <a:r>
              <a:rPr lang="en-US" sz="1800" dirty="0" smtClean="0"/>
              <a:t>Unconstrained pitch – instability concerns</a:t>
            </a:r>
            <a:endParaRPr lang="en-US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Transverse Structural Wing</a:t>
            </a:r>
          </a:p>
          <a:p>
            <a:pPr marL="914400" lvl="1" indent="-514350"/>
            <a:r>
              <a:rPr lang="en-US" sz="1800" dirty="0" smtClean="0"/>
              <a:t>Large enough to overcome rotor lit at small </a:t>
            </a:r>
            <a:r>
              <a:rPr lang="en-US" sz="1800" dirty="0" err="1" smtClean="0"/>
              <a:t>AoA</a:t>
            </a:r>
            <a:endParaRPr lang="en-US" sz="1800" dirty="0" smtClean="0"/>
          </a:p>
          <a:p>
            <a:pPr marL="914400" lvl="1" indent="-514350"/>
            <a:r>
              <a:rPr lang="en-US" sz="1800" dirty="0" smtClean="0"/>
              <a:t>Likely require upwind rotors due to increased wake</a:t>
            </a:r>
            <a:endParaRPr lang="en-US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Independent Wing</a:t>
            </a:r>
          </a:p>
          <a:p>
            <a:pPr marL="914400" lvl="1" indent="-514350"/>
            <a:r>
              <a:rPr lang="en-US" sz="1800" dirty="0"/>
              <a:t>S</a:t>
            </a:r>
            <a:r>
              <a:rPr lang="en-US" sz="1800" dirty="0" smtClean="0"/>
              <a:t>upported independently from vertical mooring</a:t>
            </a:r>
          </a:p>
          <a:p>
            <a:pPr marL="914400" lvl="1" indent="-514350"/>
            <a:r>
              <a:rPr lang="en-US" sz="1800" dirty="0" smtClean="0"/>
              <a:t>Moves wake away from rotors</a:t>
            </a:r>
          </a:p>
          <a:p>
            <a:pPr marL="914400" lvl="1" indent="-514350"/>
            <a:r>
              <a:rPr lang="en-US" sz="1800" dirty="0" smtClean="0"/>
              <a:t>De-couples pitch of platform and wing</a:t>
            </a:r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65318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762000"/>
          </a:xfrm>
        </p:spPr>
        <p:txBody>
          <a:bodyPr/>
          <a:lstStyle/>
          <a:p>
            <a:r>
              <a:rPr lang="en-US" sz="3200" dirty="0" smtClean="0">
                <a:latin typeface="Century Gothic"/>
                <a:ea typeface="ＭＳ Ｐゴシック" charset="0"/>
                <a:cs typeface="Century Gothic"/>
              </a:rPr>
              <a:t>No Wing, Rotor Thrust Vectoring by Mooring Angle</a:t>
            </a:r>
            <a:endParaRPr lang="en-US" sz="3200" dirty="0">
              <a:latin typeface="Century Gothic"/>
              <a:ea typeface="ＭＳ Ｐゴシック" charset="0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219200"/>
            <a:ext cx="7772400" cy="2438400"/>
          </a:xfrm>
          <a:prstGeom prst="rect">
            <a:avLst/>
          </a:prstGeom>
        </p:spPr>
        <p:txBody>
          <a:bodyPr wrap="square">
            <a:normAutofit fontScale="47500" lnSpcReduction="20000"/>
          </a:bodyPr>
          <a:lstStyle/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2 Mooring Scenarios: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1000m, 16.0deg top angle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500m, 33.4deg top angle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sz="2000" b="1" dirty="0" smtClean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Mooring line length reduction required increased buoyancy at 1.6m/s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Little/no change in speed through rotors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pitch angle response is greater due to increased mooring angle change, resulting in platform diving to same depth and speed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en-US" sz="2000" dirty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Sting length improves effectiveness of pitch articulation with mooring angle change, but with diminishing return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Moving Front Mooring below this sting line improves pitch response, but requires one or both of the following</a:t>
            </a:r>
            <a:r>
              <a:rPr lang="en-US" sz="2000" dirty="0">
                <a:solidFill>
                  <a:srgbClr val="272255"/>
                </a:solidFill>
                <a:latin typeface="Century Gothic"/>
                <a:cs typeface="Century Gothic"/>
              </a:rPr>
              <a:t> to react pitch moment </a:t>
            </a: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and corresponding </a:t>
            </a:r>
            <a:r>
              <a:rPr lang="en-US" sz="2000" dirty="0" err="1" smtClean="0">
                <a:solidFill>
                  <a:srgbClr val="272255"/>
                </a:solidFill>
                <a:latin typeface="Century Gothic"/>
                <a:cs typeface="Century Gothic"/>
              </a:rPr>
              <a:t>vert</a:t>
            </a: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 rotor force at 1.6m/s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Additional buoyancy and/or move CB aft.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reduces effectiveness</a:t>
            </a:r>
            <a:r>
              <a:rPr lang="en-US" sz="2000" dirty="0">
                <a:solidFill>
                  <a:srgbClr val="272255"/>
                </a:solidFill>
                <a:latin typeface="Century Gothic"/>
                <a:cs typeface="Century Gothic"/>
              </a:rPr>
              <a:t> </a:t>
            </a: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somewhat and requires tail cone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Move vertical mooring line forward and bridle as needed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72255"/>
                </a:solidFill>
                <a:latin typeface="Century Gothic"/>
                <a:cs typeface="Century Gothic"/>
              </a:rPr>
              <a:t>requires sting and/or buoyancy change/shift</a:t>
            </a:r>
            <a:endParaRPr lang="en-US" sz="2000" dirty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eaLnBrk="1" hangingPunct="1"/>
            <a:endParaRPr lang="en-US" sz="2000" dirty="0" smtClean="0">
              <a:solidFill>
                <a:srgbClr val="272255"/>
              </a:solidFill>
              <a:latin typeface="Century Gothic"/>
              <a:cs typeface="Century Gothic"/>
            </a:endParaRPr>
          </a:p>
          <a:p>
            <a:pPr eaLnBrk="1" hangingPunct="1"/>
            <a:endParaRPr lang="en-US" sz="2000" dirty="0">
              <a:solidFill>
                <a:srgbClr val="272255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1780" y="6292334"/>
            <a:ext cx="222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Mooring Adjustment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664030"/>
              </p:ext>
            </p:extLst>
          </p:nvPr>
        </p:nvGraphicFramePr>
        <p:xfrm>
          <a:off x="1990725" y="3627792"/>
          <a:ext cx="4257675" cy="2664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23525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Bridled Front Mooring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By vertically bridling the front mooring line and fixing platform pitch to mooring line angle, the rotor thrust vectoring counters the changing direction of the mooring line tension.</a:t>
            </a:r>
          </a:p>
          <a:p>
            <a:pPr lvl="1"/>
            <a:r>
              <a:rPr lang="en-US" dirty="0" smtClean="0"/>
              <a:t>Equivalent to very long sting</a:t>
            </a:r>
          </a:p>
          <a:p>
            <a:pPr lvl="1"/>
            <a:r>
              <a:rPr lang="en-US" dirty="0" smtClean="0"/>
              <a:t>Requires very still mooring </a:t>
            </a:r>
            <a:r>
              <a:rPr lang="en-US" dirty="0" smtClean="0"/>
              <a:t>bridle</a:t>
            </a:r>
          </a:p>
          <a:p>
            <a:r>
              <a:rPr lang="en-US" dirty="0" smtClean="0"/>
              <a:t>Engaging PCCI to investigate feasibility bridled moorings</a:t>
            </a:r>
          </a:p>
          <a:p>
            <a:pPr lvl="1"/>
            <a:r>
              <a:rPr lang="en-US" dirty="0" smtClean="0"/>
              <a:t>Stability, creep, redundancy,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47633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714483"/>
              </p:ext>
            </p:extLst>
          </p:nvPr>
        </p:nvGraphicFramePr>
        <p:xfrm>
          <a:off x="2876550" y="2247900"/>
          <a:ext cx="4267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654834"/>
              </p:ext>
            </p:extLst>
          </p:nvPr>
        </p:nvGraphicFramePr>
        <p:xfrm>
          <a:off x="2238375" y="52959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9147383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Curtailment Dilemma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3048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If rotor speed is reduced to reduce power output, thrust is reduced, and the C-Plane rises to higher flow speeds.</a:t>
            </a:r>
          </a:p>
          <a:p>
            <a:pPr lvl="1"/>
            <a:r>
              <a:rPr lang="en-US" dirty="0" smtClean="0"/>
              <a:t>May make curtailment ineffective.</a:t>
            </a:r>
          </a:p>
          <a:p>
            <a:pPr lvl="1"/>
            <a:r>
              <a:rPr lang="en-US" dirty="0" smtClean="0"/>
              <a:t>This is stall regulation.</a:t>
            </a:r>
          </a:p>
          <a:p>
            <a:endParaRPr lang="en-US" dirty="0" smtClean="0"/>
          </a:p>
          <a:p>
            <a:r>
              <a:rPr lang="en-US" dirty="0"/>
              <a:t>If rotor speed is </a:t>
            </a:r>
            <a:r>
              <a:rPr lang="en-US" dirty="0" smtClean="0"/>
              <a:t>increased to </a:t>
            </a:r>
            <a:r>
              <a:rPr lang="en-US" dirty="0"/>
              <a:t>reduce power output, thrust is </a:t>
            </a:r>
            <a:r>
              <a:rPr lang="en-US" dirty="0" smtClean="0"/>
              <a:t>increased, </a:t>
            </a:r>
            <a:r>
              <a:rPr lang="en-US" dirty="0"/>
              <a:t>and the C-Plane </a:t>
            </a:r>
            <a:r>
              <a:rPr lang="en-US" dirty="0" smtClean="0"/>
              <a:t>dives to lower flow speeds.</a:t>
            </a:r>
          </a:p>
          <a:p>
            <a:pPr lvl="1"/>
            <a:r>
              <a:rPr lang="en-US" dirty="0" smtClean="0"/>
              <a:t>Blade loads may increase</a:t>
            </a:r>
            <a:r>
              <a:rPr lang="en-US" dirty="0"/>
              <a:t> </a:t>
            </a:r>
            <a:r>
              <a:rPr lang="en-US" dirty="0" smtClean="0"/>
              <a:t>above design constraints.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perating on the dangerous side of the </a:t>
            </a:r>
            <a:r>
              <a:rPr lang="en-US" dirty="0" err="1" smtClean="0"/>
              <a:t>Cp</a:t>
            </a:r>
            <a:r>
              <a:rPr lang="en-US" dirty="0" smtClean="0"/>
              <a:t> curve (</a:t>
            </a:r>
            <a:r>
              <a:rPr lang="en-US" dirty="0" err="1" smtClean="0"/>
              <a:t>ie</a:t>
            </a:r>
            <a:r>
              <a:rPr lang="en-US" dirty="0" smtClean="0"/>
              <a:t>. loads get worse before they get better during shutdown). </a:t>
            </a:r>
            <a:r>
              <a:rPr lang="en-US" dirty="0"/>
              <a:t>S</a:t>
            </a:r>
            <a:r>
              <a:rPr lang="en-US" dirty="0" smtClean="0"/>
              <a:t>erious no-go for wind turbines.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options? Shutdown portion of turbines in a park, </a:t>
            </a:r>
            <a:r>
              <a:rPr lang="en-US" dirty="0" err="1" smtClean="0"/>
              <a:t>etc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044385"/>
              </p:ext>
            </p:extLst>
          </p:nvPr>
        </p:nvGraphicFramePr>
        <p:xfrm>
          <a:off x="2362200" y="1143000"/>
          <a:ext cx="4114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6511435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51540</TotalTime>
  <Words>534</Words>
  <Application>Microsoft Office PowerPoint</Application>
  <PresentationFormat>On-screen Show (4:3)</PresentationFormat>
  <Paragraphs>77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Custom Design</vt:lpstr>
      <vt:lpstr>PowerPoint Presentation</vt:lpstr>
      <vt:lpstr>DCAB Analysis – 3/21/2013</vt:lpstr>
      <vt:lpstr>PowerPoint Presentation</vt:lpstr>
      <vt:lpstr>Configuration Options for Improved PDC</vt:lpstr>
      <vt:lpstr>No Wing, Rotor Thrust Vectoring by Mooring Angle</vt:lpstr>
      <vt:lpstr>Bridled Front Mooring</vt:lpstr>
      <vt:lpstr>PowerPoint Presentation</vt:lpstr>
      <vt:lpstr>Curtailment Dilemma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 J Fleming</dc:creator>
  <cp:lastModifiedBy>Henry Swales</cp:lastModifiedBy>
  <cp:revision>357</cp:revision>
  <cp:lastPrinted>2011-09-28T18:17:29Z</cp:lastPrinted>
  <dcterms:created xsi:type="dcterms:W3CDTF">2011-09-16T18:11:43Z</dcterms:created>
  <dcterms:modified xsi:type="dcterms:W3CDTF">2013-04-23T16:37:07Z</dcterms:modified>
</cp:coreProperties>
</file>